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6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6" r:id="rId23"/>
    <p:sldId id="283" r:id="rId24"/>
    <p:sldId id="287" r:id="rId25"/>
    <p:sldId id="284" r:id="rId26"/>
    <p:sldId id="300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263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06FDB-107D-46A1-80C1-4048C3A332E8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359D-545D-4EA3-8598-168689C608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181688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676313" y="1441151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861977" y="301904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685372" y="6090061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71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70FEF-212B-34AB-D18C-AA035A0B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F0031D-BA84-7CF1-67B7-856682723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EF931F-C23B-28BD-9182-A287D7B1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F06-3C7A-4404-8633-AC1F7A5AF20C}" type="datetime1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6C9F8E-B01A-9F9B-73D3-3616754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4CDE6-BDD6-CB15-8FB7-33C25EA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24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464EF-6B5C-283B-D7BF-A8A5FAF4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216B8-B448-EE5E-C5B4-741F5D84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FC298B-3ABC-D1DD-AAC6-F48A43D8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D62A-56B1-475B-989E-C67A309DFE5C}" type="datetime1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FC3B18-DAAC-3638-2E01-5D1BD9F1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3F3D6-1C4D-5DBA-8F49-A4952BA8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2061367" y="2339725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61367" y="4015348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442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7936" y="0"/>
            <a:ext cx="12187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620400" y="2298200"/>
            <a:ext cx="8951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4800" i="1"/>
            </a:lvl1pPr>
            <a:lvl2pPr marL="1219170" lvl="1" indent="-6095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4800" i="1"/>
            </a:lvl2pPr>
            <a:lvl3pPr marL="1828754" lvl="2" indent="-6095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4800" i="1"/>
            </a:lvl3pPr>
            <a:lvl4pPr marL="2438339" lvl="3" indent="-609585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4pPr>
            <a:lvl5pPr marL="3047924" lvl="4" indent="-609585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5pPr>
            <a:lvl6pPr marL="3657509" lvl="5" indent="-60958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6pPr>
            <a:lvl7pPr marL="4267093" lvl="6" indent="-609585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7pPr>
            <a:lvl8pPr marL="4876678" lvl="7" indent="-609585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8pPr>
            <a:lvl9pPr marL="5486263" lvl="8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grpSp>
        <p:nvGrpSpPr>
          <p:cNvPr id="32" name="Google Shape;32;p4"/>
          <p:cNvGrpSpPr/>
          <p:nvPr/>
        </p:nvGrpSpPr>
        <p:grpSpPr>
          <a:xfrm>
            <a:off x="5119529" y="1043892"/>
            <a:ext cx="1952764" cy="1123609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8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5000681" y="520396"/>
            <a:ext cx="709600" cy="7140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5817203" y="581500"/>
            <a:ext cx="278800" cy="49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6272680" y="469240"/>
            <a:ext cx="462800" cy="63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116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6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048200" y="1682267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22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048183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243545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9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7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3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61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8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8200" y="1682267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7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EAFE5400-F6FF-4676-ABDA-B15F07722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9455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pu.com.br/_files/ugd/9cce30_9f56bb3747ba4e279b23871373193725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epp.org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ctoensinomedio.mec.gov.br/" TargetMode="External"/><Relationship Id="rId2" Type="http://schemas.openxmlformats.org/officeDocument/2006/relationships/hyperlink" Target="http://portal.mec.gov.br/escola-de-gestores-da-educacao-basica/323-secretarias-112877938/orgaos-vinculados-82187207/17417-ceb-2012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ortal.mec.gov.br/component/content/article?id=13439:ensino-medio-inovador#:~:text=O%20objetivo%20do%20EMI%20%C3%A9,que%20atenda%20%C3%A0s%20expectativas%20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stf.jus.br/processos/detalhe.asp?incidente=5061012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BC324-DA16-7624-A1A3-54CEDCA27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9762"/>
            <a:ext cx="9144000" cy="2387600"/>
          </a:xfrm>
        </p:spPr>
        <p:txBody>
          <a:bodyPr>
            <a:normAutofit/>
          </a:bodyPr>
          <a:lstStyle/>
          <a:p>
            <a:r>
              <a:rPr lang="pt-BR" sz="6600" dirty="0"/>
              <a:t>Por que revogar o Novo Ensino Médio?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18E9C5-8FCC-1120-1D75-5158FF935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4" y="3602038"/>
            <a:ext cx="10280072" cy="1655762"/>
          </a:xfrm>
        </p:spPr>
        <p:txBody>
          <a:bodyPr/>
          <a:lstStyle/>
          <a:p>
            <a:r>
              <a:rPr lang="pt-BR" sz="3600" dirty="0"/>
              <a:t> </a:t>
            </a:r>
          </a:p>
          <a:p>
            <a:endParaRPr lang="pt-BR" sz="3600" dirty="0"/>
          </a:p>
          <a:p>
            <a:r>
              <a:rPr lang="pt-BR" sz="3600" dirty="0"/>
              <a:t>Jhonatan Almada</a:t>
            </a:r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B8269-69F3-9E24-A98E-8A3C9949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6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FB3B-CB48-768F-4FB9-5C64BF3A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Em 2016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1DFB7F-413D-0E90-4CFB-ECABF9944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Ainda no ano de 2016, houve um intenso movimento de ocupações estudantis nas escolas de Ensino Médio e nas universidades públicas em 19 estados da federação. </a:t>
            </a:r>
          </a:p>
          <a:p>
            <a:r>
              <a:rPr lang="pt-BR" dirty="0"/>
              <a:t>O recado contra a proposição da Reforma foi dado pela juventude brasileira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3AB316-932B-8623-4CEC-7E6BE351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8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4BE697-15DE-48D0-16EA-72AAA6936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" r="1" b="1437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5FD32C58-4692-3C6E-5EB9-95748A87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17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F4E5F58-049C-7140-CC39-981886A8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5" t="13726" r="11615" b="7633"/>
          <a:stretch/>
        </p:blipFill>
        <p:spPr>
          <a:xfrm>
            <a:off x="170054" y="68263"/>
            <a:ext cx="11851892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90C3D80E-A063-E6DE-3B42-F1E6532D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85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5EB08-CDC1-576B-DE0C-1AF332A5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Em 2017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DEAAB-87F8-58CD-778C-678A6C5D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00" y="1682267"/>
            <a:ext cx="10326382" cy="4764800"/>
          </a:xfrm>
        </p:spPr>
        <p:txBody>
          <a:bodyPr/>
          <a:lstStyle/>
          <a:p>
            <a:r>
              <a:rPr lang="pt-BR" dirty="0"/>
              <a:t>Em 2017, a MP 746 foi convertida na Lei 13.415/2017, e o governo de </a:t>
            </a:r>
            <a:r>
              <a:rPr lang="pt-BR" b="1" dirty="0"/>
              <a:t>extrema direita </a:t>
            </a:r>
            <a:r>
              <a:rPr lang="pt-BR" dirty="0"/>
              <a:t>eleito em 2018 aliou-se à Reforma para aprovar os documentos legais que dariam sua sustentação normativa. </a:t>
            </a:r>
          </a:p>
          <a:p>
            <a:r>
              <a:rPr lang="pt-BR" dirty="0"/>
              <a:t>Assim foi estruturado e executado o edital do novo Programa Nacional do Livro Didático (PNLD) adaptado à Lei 13.415/2017, bem como aprovadas a Base Nacional Comum Curricular (BNCC) e as Diretrizes Curriculares Nacionais para o Ensino Médio em 2018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C6F1F-5950-5CBD-26DC-E0775E30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93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88612-513C-1A22-2D65-6C1AFF05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Pandemia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4348A-758B-D661-F357-C4C9BC781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Nem mesmo a pandemia de Covid 19 e a gestão federal desastrosa que resultou em 669 mil mortes no Brasil foram suficientes para frear os anseios reformistas.</a:t>
            </a:r>
          </a:p>
          <a:p>
            <a:r>
              <a:rPr lang="pt-BR" dirty="0"/>
              <a:t>Se aproveitaram da </a:t>
            </a:r>
            <a:r>
              <a:rPr lang="pt-BR" b="1" dirty="0"/>
              <a:t>suspensão das aulas presenciais </a:t>
            </a:r>
            <a:r>
              <a:rPr lang="pt-BR" dirty="0"/>
              <a:t>para acelerar a </a:t>
            </a:r>
            <a:r>
              <a:rPr lang="pt-BR" b="1" dirty="0"/>
              <a:t>aprovação de currículos estaduais </a:t>
            </a:r>
            <a:r>
              <a:rPr lang="pt-BR" dirty="0"/>
              <a:t>sem a devida participação das comunidades escolares. </a:t>
            </a:r>
          </a:p>
          <a:p>
            <a:r>
              <a:rPr lang="pt-BR" dirty="0"/>
              <a:t>Flagrante desrespeito ao princípio constitucional da gestão escolar democrática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19DEB5-27D2-FF5F-B2C9-6AFE7A33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0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3DFE0A0-0181-A5A8-30C8-3B2D8BDB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0" t="13726" r="31461" b="7633"/>
          <a:stretch/>
        </p:blipFill>
        <p:spPr>
          <a:xfrm>
            <a:off x="1362157" y="68263"/>
            <a:ext cx="9467685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12219459-0C95-92F5-221A-652B711D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58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AC2933A-BD00-C93D-EC51-A75AB8B85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7" t="28297" r="22577" b="5970"/>
          <a:stretch/>
        </p:blipFill>
        <p:spPr>
          <a:xfrm>
            <a:off x="883671" y="68263"/>
            <a:ext cx="10424658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3260C65C-14DD-8930-95A1-6F431798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72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16E4B-21DB-8AE8-B947-A5583CAA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Promessas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FEBAE-E1B2-3E3C-6C00-09514B19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Ao publicar a MP 746/2016, o governo Temer justificou a medida com três objetivos que seriam alcançados pela Reforma: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1) tornar o Ensino Médio mais atrativo aos jovens, permitindo que estes possam escolher itinerários formativos diferenciados;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2) ampliar a oferta de ensino em tempo integral; e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3) aumentar o aspecto profissionalizante do Ensino Médio.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CCECFD-79BA-4A60-9CC1-DD47738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0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95373C-4052-F264-9BAD-C7608D954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" r="1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B8CAA775-93B9-8C5E-73F9-C2C48D94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0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A0223-821B-B711-3317-27AC8BAC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chão da escola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AC665-911F-F71F-0251-457F8725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entanto, a implementação acelerada da Reforma desnuda a falácia sobre a necessidade de diminuir o número de disciplinas no Ensino Médio, uma vez que, com os itinerários formativos, criou-se </a:t>
            </a:r>
            <a:r>
              <a:rPr lang="pt-BR" b="1" dirty="0"/>
              <a:t>um conjunto de novas disciplinas </a:t>
            </a:r>
            <a:r>
              <a:rPr lang="pt-BR" dirty="0"/>
              <a:t>sob a orientação de institutos e fundações da sociedade civil vinculadas ao capital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0DF686-5E2B-D9C9-B71B-A44ABDCB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6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BD98E43-9E01-A750-34BE-10310C10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52" r="1" b="3257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9439ECC3-4CE3-98D8-C9F5-E644B9346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5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CBB3B-4895-C8F0-F73A-98DE5D5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Chão da Escola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199EEE-7CC4-FEF8-258C-100836F9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</a:t>
            </a:r>
            <a:r>
              <a:rPr lang="pt-BR" b="1" dirty="0"/>
              <a:t>disciplinas ligadas aos campos científicos, culturais e artísticos tradicionais da docência profissional em nível médio foram eliminadas </a:t>
            </a:r>
            <a:r>
              <a:rPr lang="pt-BR" dirty="0"/>
              <a:t>do currículo – num claro movimento de desmonte das possibilidades de formação científica e humanística da juventude que estuda nas escolas públicas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D5684A-97AF-0484-2073-4142AE06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46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6">
            <a:extLst>
              <a:ext uri="{FF2B5EF4-FFF2-40B4-BE49-F238E27FC236}">
                <a16:creationId xmlns:a16="http://schemas.microsoft.com/office/drawing/2014/main" id="{5E607F4A-6D81-7561-787F-4F1F9F64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8" t="16394" r="34346" b="5971"/>
          <a:stretch/>
        </p:blipFill>
        <p:spPr>
          <a:xfrm>
            <a:off x="2952569" y="68263"/>
            <a:ext cx="6286861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253337CE-ECF5-865B-9121-7495FD6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5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CEAC930-F1D7-8445-93C6-221037ED1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8" t="24519" r="21885" b="17111"/>
          <a:stretch/>
        </p:blipFill>
        <p:spPr>
          <a:xfrm>
            <a:off x="178978" y="68263"/>
            <a:ext cx="11834044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87795F1A-A6B4-3FE8-8501-5BCD49DF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0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2333D-E213-7447-2547-DBC8F14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Chão da Escola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8CB4BA-FD50-7270-CBD2-87EE33404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tão propalada liberdade de escolha por parte dos estudantes, uma das principais bandeiras de propaganda dos governos em defesa da reforma, tem se mostrado um engodo, visto que </a:t>
            </a:r>
            <a:r>
              <a:rPr lang="pt-BR" b="1" dirty="0"/>
              <a:t>a escolha se restringe aos itinerários formativos disponibilizados </a:t>
            </a:r>
            <a:r>
              <a:rPr lang="pt-BR" dirty="0"/>
              <a:t>pela escola, e que nunca abrangem a totalidade de possibilidades das redes de ensino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2B744-E645-DC57-F8B5-BA180D4E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159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E1E3BE7-CBEE-8B97-0F5A-B8F83568E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7" t="19636" r="31807" b="16907"/>
          <a:stretch/>
        </p:blipFill>
        <p:spPr>
          <a:xfrm>
            <a:off x="484879" y="68263"/>
            <a:ext cx="11222241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3CBD7C53-7E9D-271F-61BD-6569E13B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942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1E4E9-4926-5D54-861A-CDF30A5C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Desmonte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A6F74-3E78-8827-1CBB-FB3DFDAB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Até aqui, todas as evidências apontam para um mesmo fato: o compromisso da atual Reforma do Ensino Médio não é com a consolidação do Estado Democrático de Direito e nem com o combate às desigualdades sociais e educacionais no país. A Reforma está serviço de um projeto autoritário de </a:t>
            </a:r>
            <a:r>
              <a:rPr lang="pt-BR" b="1" dirty="0"/>
              <a:t>desmonte do Direito à Educação</a:t>
            </a:r>
            <a:r>
              <a:rPr lang="pt-BR" dirty="0"/>
              <a:t> como preconizado na Constituição de 1988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7200B8-AB05-46B6-847E-3446C9F6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9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6">
            <a:extLst>
              <a:ext uri="{FF2B5EF4-FFF2-40B4-BE49-F238E27FC236}">
                <a16:creationId xmlns:a16="http://schemas.microsoft.com/office/drawing/2014/main" id="{7E8646EA-1E7B-DE59-D553-63D81942B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22754" r="33308" b="13623"/>
          <a:stretch/>
        </p:blipFill>
        <p:spPr>
          <a:xfrm>
            <a:off x="2509503" y="68263"/>
            <a:ext cx="7172993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001EDCE4-BDA9-FE7C-D163-11F789D5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09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AD1FAA0-7268-2A56-15FD-A2D35CDF0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10 razões para revogar o novo ensino médio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7702DED2-E4AE-94F9-702E-3C7A23CF7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1366" y="4015348"/>
            <a:ext cx="8357251" cy="1046400"/>
          </a:xfrm>
        </p:spPr>
        <p:txBody>
          <a:bodyPr/>
          <a:lstStyle/>
          <a:p>
            <a:r>
              <a:rPr lang="pt-BR" dirty="0"/>
              <a:t>Carta aberta assinada por mais de 300 entidades científicas, estudantis, sociais e sindicais (</a:t>
            </a:r>
            <a:r>
              <a:rPr lang="pt-BR" dirty="0">
                <a:hlinkClick r:id="rId2"/>
              </a:rPr>
              <a:t>link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EADC02-7D59-D2D2-4199-996980E90E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60163" y="6332538"/>
            <a:ext cx="731837" cy="525462"/>
          </a:xfrm>
        </p:spPr>
        <p:txBody>
          <a:bodyPr/>
          <a:lstStyle/>
          <a:p>
            <a:fld id="{EAFE5400-F6FF-4676-ABDA-B15F07722C0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31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1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Fragiliza o conceito de Ensino Médio como parte da educação básica, assegurado na Lei de Diretrizes e Bases da Educação Nacional (LDB), na medida em que esta etapa </a:t>
            </a:r>
            <a:r>
              <a:rPr lang="pt-BR" b="1" dirty="0"/>
              <a:t>deixa de ser uma formação geral para todos</a:t>
            </a:r>
          </a:p>
        </p:txBody>
      </p:sp>
    </p:spTree>
    <p:extLst>
      <p:ext uri="{BB962C8B-B14F-4D97-AF65-F5344CB8AC3E}">
        <p14:creationId xmlns:p14="http://schemas.microsoft.com/office/powerpoint/2010/main" val="223174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2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Amplia a adoção do modelo de Ensino Médio em Tempo Integral </a:t>
            </a:r>
            <a:r>
              <a:rPr lang="pt-BR" b="1" dirty="0"/>
              <a:t>sem assegurar investimentos suficientes</a:t>
            </a:r>
            <a:r>
              <a:rPr lang="pt-BR" dirty="0"/>
              <a:t> para garantir condições de acesso e permanência dos estudantes</a:t>
            </a:r>
          </a:p>
        </p:txBody>
      </p:sp>
    </p:spTree>
    <p:extLst>
      <p:ext uri="{BB962C8B-B14F-4D97-AF65-F5344CB8AC3E}">
        <p14:creationId xmlns:p14="http://schemas.microsoft.com/office/powerpoint/2010/main" val="320721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97CBC74-BEDA-FA4E-9285-A6A9598D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Histórico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C8E9083-1870-F15B-EF4C-039A19B2A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199" y="1682267"/>
            <a:ext cx="10548055" cy="4764800"/>
          </a:xfrm>
        </p:spPr>
        <p:txBody>
          <a:bodyPr/>
          <a:lstStyle/>
          <a:p>
            <a:pPr algn="l"/>
            <a:r>
              <a:rPr lang="pt-BR" sz="2800" dirty="0">
                <a:latin typeface="+mn-lt"/>
              </a:rPr>
              <a:t>No ano de 2003, que marcou o início do governo Lula, foi realizado em Brasília um seminário intitulado Ensino Médio: Ciência, Cultura e Trabalho, cujo propósito era debater e propor uma política de educação básica de nível médio tendo no centro duas problemáticas: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E1E4AA-6B6C-3115-8052-7811AAFB24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69F02-BBCB-549F-2E20-94CDD2C578CE}"/>
              </a:ext>
            </a:extLst>
          </p:cNvPr>
          <p:cNvSpPr txBox="1"/>
          <p:nvPr/>
        </p:nvSpPr>
        <p:spPr>
          <a:xfrm>
            <a:off x="2348142" y="4315572"/>
            <a:ext cx="3747858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1"/>
            <a:r>
              <a:rPr lang="pt-BR" sz="2000" dirty="0">
                <a:latin typeface="+mn-lt"/>
              </a:rPr>
              <a:t>- enfrentar a fragmentação curricular que sempre caracterizou esta etapa educacional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889AAA-B564-EE0D-6A85-1D3F0983501B}"/>
              </a:ext>
            </a:extLst>
          </p:cNvPr>
          <p:cNvSpPr txBox="1"/>
          <p:nvPr/>
        </p:nvSpPr>
        <p:spPr>
          <a:xfrm>
            <a:off x="6924790" y="4336235"/>
            <a:ext cx="3574473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1"/>
            <a:r>
              <a:rPr lang="pt-BR" sz="2000" dirty="0">
                <a:latin typeface="+mn-lt"/>
              </a:rPr>
              <a:t>- colocar no centro desse debate as juventudes que frequentam a escola pública no Brasil</a:t>
            </a:r>
            <a:endParaRPr lang="pt-BR" sz="3600" dirty="0">
              <a:latin typeface="+mn-lt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1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3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Induz jovens de escolas públicas a cursarem itinerários de </a:t>
            </a:r>
            <a:r>
              <a:rPr lang="pt-BR" b="1" dirty="0"/>
              <a:t>qualificação profissional de baixa complexidade</a:t>
            </a:r>
            <a:r>
              <a:rPr lang="pt-BR" dirty="0"/>
              <a:t> e ofertados de maneira precária em escolas sem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635298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4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 em </a:t>
            </a:r>
            <a:r>
              <a:rPr lang="pt-BR" b="1" dirty="0"/>
              <a:t>risco</a:t>
            </a:r>
            <a:r>
              <a:rPr lang="pt-BR" dirty="0"/>
              <a:t> o modelo de Ensino Médio público mais bem-sucedido e democrático do país: o Ensino Médio Integrado praticado pelos Institutos Federais de Educação, Ciência e Tecnologia</a:t>
            </a:r>
          </a:p>
        </p:txBody>
      </p:sp>
    </p:spTree>
    <p:extLst>
      <p:ext uri="{BB962C8B-B14F-4D97-AF65-F5344CB8AC3E}">
        <p14:creationId xmlns:p14="http://schemas.microsoft.com/office/powerpoint/2010/main" val="260936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5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Aumenta consideravelmente o número de componentes curriculares e acentua a </a:t>
            </a:r>
            <a:r>
              <a:rPr lang="pt-BR" b="1" dirty="0"/>
              <a:t>fragmentação</a:t>
            </a:r>
          </a:p>
        </p:txBody>
      </p:sp>
    </p:spTree>
    <p:extLst>
      <p:ext uri="{BB962C8B-B14F-4D97-AF65-F5344CB8AC3E}">
        <p14:creationId xmlns:p14="http://schemas.microsoft.com/office/powerpoint/2010/main" val="306101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6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Desregulamenta a profissão docente</a:t>
            </a:r>
            <a:r>
              <a:rPr lang="pt-BR" dirty="0"/>
              <a:t>, o que se apresenta de duas formas</a:t>
            </a:r>
          </a:p>
          <a:p>
            <a:pPr lvl="1"/>
            <a:r>
              <a:rPr lang="pt-BR" sz="2800" i="1" dirty="0"/>
              <a:t>1. construção de itinerários formativos que objetivam a aquisição de competências instrumentais, desmontando a construção dos conhecimentos e métodos científico</a:t>
            </a:r>
          </a:p>
          <a:p>
            <a:pPr lvl="1"/>
            <a:r>
              <a:rPr lang="pt-BR" sz="2800" i="1" dirty="0"/>
              <a:t>2. oferta das disciplinas da educação profissional por pessoas sem formação docente e contratadas precariamente para lidar com jovens em ambiente escolar</a:t>
            </a:r>
          </a:p>
        </p:txBody>
      </p:sp>
    </p:spTree>
    <p:extLst>
      <p:ext uri="{BB962C8B-B14F-4D97-AF65-F5344CB8AC3E}">
        <p14:creationId xmlns:p14="http://schemas.microsoft.com/office/powerpoint/2010/main" val="27238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7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Amplia e acentua o processo de </a:t>
            </a:r>
            <a:r>
              <a:rPr lang="pt-BR" b="1" dirty="0" err="1"/>
              <a:t>desescolarização</a:t>
            </a:r>
            <a:r>
              <a:rPr lang="pt-BR" dirty="0"/>
              <a:t> no país, terceirizando partes da formação escolar para agentes exógenos ao sistema educacional (empresas, institutos empresariais, organizações sociais, associações e indivíduos sem qualificação profissional para atividades letivas)</a:t>
            </a:r>
          </a:p>
        </p:txBody>
      </p:sp>
    </p:spTree>
    <p:extLst>
      <p:ext uri="{BB962C8B-B14F-4D97-AF65-F5344CB8AC3E}">
        <p14:creationId xmlns:p14="http://schemas.microsoft.com/office/powerpoint/2010/main" val="1537253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8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Compromete a qualidade do ensino público por meio da </a:t>
            </a:r>
            <a:r>
              <a:rPr lang="pt-BR" b="1" dirty="0"/>
              <a:t>oferta massiva de Educação a Distância </a:t>
            </a:r>
            <a:r>
              <a:rPr lang="pt-BR" dirty="0"/>
              <a:t>(</a:t>
            </a:r>
            <a:r>
              <a:rPr lang="pt-BR" dirty="0" err="1"/>
              <a:t>EaD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173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Segmenta e aprofunda as </a:t>
            </a:r>
            <a:r>
              <a:rPr lang="pt-BR" b="1" dirty="0"/>
              <a:t>desigualdades</a:t>
            </a:r>
            <a:r>
              <a:rPr lang="pt-BR" dirty="0"/>
              <a:t> educacionais – e, por extensão, as desigualdades sociais</a:t>
            </a:r>
          </a:p>
        </p:txBody>
      </p:sp>
    </p:spTree>
    <p:extLst>
      <p:ext uri="{BB962C8B-B14F-4D97-AF65-F5344CB8AC3E}">
        <p14:creationId xmlns:p14="http://schemas.microsoft.com/office/powerpoint/2010/main" val="1524628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159213-196F-AE05-F62E-F3CF3C90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/>
              <a:t>10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D050F-6E53-B5D5-15A9-C74B4A1B3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Delega aos sistemas de ensino </a:t>
            </a:r>
            <a:r>
              <a:rPr lang="pt-BR" dirty="0"/>
              <a:t>as formas e até a opção pelo cumprimento dos objetivos, tornando ainda mais distante a consolidação de um Sistema Nacional de Educação, como preconiza o Plano Nacional de Educação 2014-2024 (Lei 13.005/2014)</a:t>
            </a:r>
          </a:p>
        </p:txBody>
      </p:sp>
    </p:spTree>
    <p:extLst>
      <p:ext uri="{BB962C8B-B14F-4D97-AF65-F5344CB8AC3E}">
        <p14:creationId xmlns:p14="http://schemas.microsoft.com/office/powerpoint/2010/main" val="3042647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430F-F680-C498-5029-5F1E663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CIEPP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BAED6B-D232-7238-4132-83AA7606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99" y="1682267"/>
            <a:ext cx="10935983" cy="4764800"/>
          </a:xfrm>
        </p:spPr>
        <p:txBody>
          <a:bodyPr/>
          <a:lstStyle/>
          <a:p>
            <a:r>
              <a:rPr lang="pt-BR" sz="3200" dirty="0"/>
              <a:t>Centro de Inovação para a Excelência das Políticas Públicas</a:t>
            </a:r>
          </a:p>
          <a:p>
            <a:r>
              <a:rPr lang="pt-BR" sz="3200" dirty="0"/>
              <a:t>Responsável pela elaboração do material</a:t>
            </a:r>
          </a:p>
          <a:p>
            <a:pPr lvl="1"/>
            <a:r>
              <a:rPr lang="pt-BR" dirty="0"/>
              <a:t>Jhonatan Almada</a:t>
            </a:r>
          </a:p>
          <a:p>
            <a:pPr lvl="1"/>
            <a:r>
              <a:rPr lang="pt-BR" sz="2600" dirty="0">
                <a:hlinkClick r:id="rId2"/>
              </a:rPr>
              <a:t>www.ciepp.org</a:t>
            </a:r>
            <a:endParaRPr lang="pt-BR" sz="2600" dirty="0"/>
          </a:p>
          <a:p>
            <a:endParaRPr lang="pt-BR" sz="3200" dirty="0"/>
          </a:p>
          <a:p>
            <a:r>
              <a:rPr lang="pt-BR" sz="3200" b="0" i="0" dirty="0">
                <a:solidFill>
                  <a:srgbClr val="0F1419"/>
                </a:solidFill>
                <a:effectLst/>
                <a:latin typeface="TwitterChirp"/>
              </a:rPr>
              <a:t>Como citar na ABNT?</a:t>
            </a:r>
          </a:p>
          <a:p>
            <a:r>
              <a:rPr lang="pt-BR" sz="2400" b="0" i="0" dirty="0">
                <a:solidFill>
                  <a:srgbClr val="303030"/>
                </a:solidFill>
                <a:effectLst/>
                <a:latin typeface="Gudea"/>
              </a:rPr>
              <a:t>ALMADA, Jhonatan. Por que revogar o novo ensino médio?. 18 abr. 2023. Apresentação do Power Point. Disponível em: www.ciepp.org/</a:t>
            </a:r>
            <a:r>
              <a:rPr lang="pt-BR" sz="2400" b="0" i="0" dirty="0" err="1">
                <a:solidFill>
                  <a:srgbClr val="303030"/>
                </a:solidFill>
                <a:effectLst/>
                <a:latin typeface="Gudea"/>
              </a:rPr>
              <a:t>publicacoes</a:t>
            </a:r>
            <a:r>
              <a:rPr lang="pt-BR" sz="2400" b="0" i="0" dirty="0">
                <a:solidFill>
                  <a:srgbClr val="303030"/>
                </a:solidFill>
                <a:effectLst/>
                <a:latin typeface="Gudea"/>
              </a:rPr>
              <a:t>. Acesso em 19 abr. 2023.</a:t>
            </a:r>
            <a:endParaRPr lang="pt-BR" sz="3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C7E05B-7733-060F-4401-987A8742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8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AF175-8BB3-0A3C-6923-645ABE83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5D1052-D29E-ECDD-3C43-717DE4936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+mj-lt"/>
              </a:rPr>
              <a:t>Em termos de proposições, o que resultou daquele encontro – e contava com o respaldo de uma vasta produção de conhecimento – é que se estava diante da </a:t>
            </a:r>
            <a:r>
              <a:rPr lang="pt-BR" b="1" dirty="0">
                <a:latin typeface="+mj-lt"/>
              </a:rPr>
              <a:t>necessidade</a:t>
            </a:r>
            <a:r>
              <a:rPr lang="pt-BR" dirty="0">
                <a:latin typeface="+mj-lt"/>
              </a:rPr>
              <a:t> de: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7F821B-29E6-E090-6FF6-875EF82795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993400-D4F5-ADDA-B053-FDA2BC2019EC}"/>
              </a:ext>
            </a:extLst>
          </p:cNvPr>
          <p:cNvSpPr txBox="1"/>
          <p:nvPr/>
        </p:nvSpPr>
        <p:spPr>
          <a:xfrm>
            <a:off x="3117273" y="4156363"/>
            <a:ext cx="6816435" cy="181588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construir um </a:t>
            </a:r>
            <a:r>
              <a:rPr lang="pt-BR" sz="2800" b="1" dirty="0"/>
              <a:t>currículo</a:t>
            </a:r>
            <a:r>
              <a:rPr lang="pt-BR" sz="2800" dirty="0"/>
              <a:t> menos fragmentado, mais integrado e capaz de permitir uma compreensão densa de um mundo cada vez mais complexo.</a:t>
            </a:r>
          </a:p>
        </p:txBody>
      </p:sp>
    </p:spTree>
    <p:extLst>
      <p:ext uri="{BB962C8B-B14F-4D97-AF65-F5344CB8AC3E}">
        <p14:creationId xmlns:p14="http://schemas.microsoft.com/office/powerpoint/2010/main" val="118427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4224A-B603-CDA9-4397-75DE2392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2F35A3-4903-ACAC-9916-FDBD77FEC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tentativa de reformulação curricular se fez presente: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0A3322-F4CE-99E3-C24A-7895124CF1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47F5BC-A119-F2A3-F838-3BFCF0CD747E}"/>
              </a:ext>
            </a:extLst>
          </p:cNvPr>
          <p:cNvSpPr txBox="1"/>
          <p:nvPr/>
        </p:nvSpPr>
        <p:spPr>
          <a:xfrm>
            <a:off x="1572294" y="2742547"/>
            <a:ext cx="2535382" cy="34163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novas diretrizes curriculares nacionais exaradas pelo Conselho Nacional de Educação Resolução CNE n. 02/2012 (</a:t>
            </a:r>
            <a:r>
              <a:rPr lang="pt-BR" sz="2400" dirty="0">
                <a:hlinkClick r:id="rId2"/>
              </a:rPr>
              <a:t>link</a:t>
            </a:r>
            <a:r>
              <a:rPr lang="pt-BR" sz="2400" dirty="0"/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9474DF-C466-3C20-5A75-2D9AB05A90C9}"/>
              </a:ext>
            </a:extLst>
          </p:cNvPr>
          <p:cNvSpPr txBox="1"/>
          <p:nvPr/>
        </p:nvSpPr>
        <p:spPr>
          <a:xfrm>
            <a:off x="8416828" y="3464502"/>
            <a:ext cx="2959247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Pacto Nacional pelo Fortalecimento do Ensino Médio (</a:t>
            </a:r>
            <a:r>
              <a:rPr lang="pt-BR" sz="2400" dirty="0">
                <a:hlinkClick r:id="rId3"/>
              </a:rPr>
              <a:t>link</a:t>
            </a:r>
            <a:r>
              <a:rPr lang="pt-BR" sz="2400" dirty="0"/>
              <a:t>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701C05-9E6B-A5DC-904C-D28488B788A1}"/>
              </a:ext>
            </a:extLst>
          </p:cNvPr>
          <p:cNvSpPr txBox="1"/>
          <p:nvPr/>
        </p:nvSpPr>
        <p:spPr>
          <a:xfrm>
            <a:off x="5079373" y="3464502"/>
            <a:ext cx="253538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Programa Ensino Médio Inovador (</a:t>
            </a:r>
            <a:r>
              <a:rPr lang="pt-BR" sz="2400" dirty="0">
                <a:hlinkClick r:id="rId4"/>
              </a:rPr>
              <a:t>link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30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AF210-53F1-504E-C5CF-4A5C0537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3E4FA-7988-E0CB-5FF9-2E14D4CE4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contramão de tudo o que vinha sendo encaminhado, temos hoje uma Reforma do Ensino Médio que, em vez de integrar, </a:t>
            </a:r>
            <a:r>
              <a:rPr lang="pt-BR" b="1" dirty="0"/>
              <a:t>desintegra</a:t>
            </a:r>
            <a:r>
              <a:rPr lang="pt-BR" dirty="0"/>
              <a:t>.</a:t>
            </a:r>
          </a:p>
          <a:p>
            <a:r>
              <a:rPr lang="pt-BR" dirty="0"/>
              <a:t>A Reforma vigente no país foi apresentada como </a:t>
            </a:r>
            <a:r>
              <a:rPr lang="pt-BR" b="1" dirty="0"/>
              <a:t>Medida Provisória </a:t>
            </a:r>
            <a:r>
              <a:rPr lang="pt-BR" dirty="0"/>
              <a:t>(MP 746/2016) poucos meses após a ascensão de Michel Temer à Presidência da República, em consequência do impeachment da presidenta Dilma Rousseff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1B5DCC-EB97-B4C2-55C1-5B5D5127E4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03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o Ensino Médio – Wikipédia, a enciclopédia livre">
            <a:extLst>
              <a:ext uri="{FF2B5EF4-FFF2-40B4-BE49-F238E27FC236}">
                <a16:creationId xmlns:a16="http://schemas.microsoft.com/office/drawing/2014/main" id="{5E52C327-DA08-E915-94C5-D92DBFE4C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r="1" b="13324"/>
          <a:stretch/>
        </p:blipFill>
        <p:spPr bwMode="auto">
          <a:xfrm>
            <a:off x="120650" y="68263"/>
            <a:ext cx="11950700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ABF4354B-AB92-9841-B928-57CC1F933C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2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5DD80-5621-D55F-7421-D36B16B6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Histórico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3449F7-07EB-7387-D5BD-6720D62E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99" y="1682267"/>
            <a:ext cx="10431037" cy="4764800"/>
          </a:xfrm>
        </p:spPr>
        <p:txBody>
          <a:bodyPr/>
          <a:lstStyle/>
          <a:p>
            <a:r>
              <a:rPr lang="pt-BR" dirty="0"/>
              <a:t>Foi abandonado o processo de discussão sobre o Ensino Médio iniciado na Câmara dos Deputados em 2012. </a:t>
            </a:r>
          </a:p>
          <a:p>
            <a:r>
              <a:rPr lang="pt-BR" dirty="0"/>
              <a:t>O uso do </a:t>
            </a:r>
            <a:r>
              <a:rPr lang="pt-BR" b="1" dirty="0"/>
              <a:t>expediente autoritário </a:t>
            </a:r>
            <a:r>
              <a:rPr lang="pt-BR" dirty="0"/>
              <a:t>da Medida Provisória para realizar uma reforma educacional foi criticado por entidades da sociedade civil organizada </a:t>
            </a:r>
          </a:p>
          <a:p>
            <a:r>
              <a:rPr lang="pt-BR" dirty="0"/>
              <a:t>O Procurador Geral da República apresentou parecer ao Supremo Tribunal Federal alegando a inconstitucionalidade da medida (</a:t>
            </a:r>
            <a:r>
              <a:rPr lang="pt-BR" dirty="0">
                <a:hlinkClick r:id="rId2"/>
              </a:rPr>
              <a:t>link</a:t>
            </a:r>
            <a:r>
              <a:rPr lang="pt-BR" dirty="0"/>
              <a:t>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DC761C-B1CD-A588-55FA-97AD8A9F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5400-F6FF-4676-ABDA-B15F07722C0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7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36669C-AF79-F4A5-4C34-1AB056F09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9" r="1" b="5645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77D5E736-3639-4D24-D037-9EFF785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AFE5400-F6FF-4676-ABDA-B15F07722C01}" type="slidenum">
              <a:rPr lang="pt-BR" smtClean="0"/>
              <a:pPr>
                <a:spcAft>
                  <a:spcPts val="600"/>
                </a:spcAft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85375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Cordelia · SlidesCarnival</Template>
  <TotalTime>439</TotalTime>
  <Words>1209</Words>
  <Application>Microsoft Office PowerPoint</Application>
  <PresentationFormat>Widescreen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Gudea</vt:lpstr>
      <vt:lpstr>Roboto Slab</vt:lpstr>
      <vt:lpstr>Source Sans Pro</vt:lpstr>
      <vt:lpstr>TwitterChirp</vt:lpstr>
      <vt:lpstr>Cordelia template</vt:lpstr>
      <vt:lpstr>Por que revogar o Novo Ensino Médio?</vt:lpstr>
      <vt:lpstr>Apresentação do PowerPoint</vt:lpstr>
      <vt:lpstr>Histórico</vt:lpstr>
      <vt:lpstr>Histórico</vt:lpstr>
      <vt:lpstr>Histórico</vt:lpstr>
      <vt:lpstr>Histórico</vt:lpstr>
      <vt:lpstr>Apresentação do PowerPoint</vt:lpstr>
      <vt:lpstr>Histórico </vt:lpstr>
      <vt:lpstr>Apresentação do PowerPoint</vt:lpstr>
      <vt:lpstr>Em 2016</vt:lpstr>
      <vt:lpstr>Apresentação do PowerPoint</vt:lpstr>
      <vt:lpstr>Apresentação do PowerPoint</vt:lpstr>
      <vt:lpstr>Em 2017</vt:lpstr>
      <vt:lpstr>Pandemia</vt:lpstr>
      <vt:lpstr>Apresentação do PowerPoint</vt:lpstr>
      <vt:lpstr>Apresentação do PowerPoint</vt:lpstr>
      <vt:lpstr>Promessas</vt:lpstr>
      <vt:lpstr>Apresentação do PowerPoint</vt:lpstr>
      <vt:lpstr>O chão da escola</vt:lpstr>
      <vt:lpstr>O Chão da Escola</vt:lpstr>
      <vt:lpstr>Apresentação do PowerPoint</vt:lpstr>
      <vt:lpstr>Apresentação do PowerPoint</vt:lpstr>
      <vt:lpstr>O Chão da Escola</vt:lpstr>
      <vt:lpstr>Apresentação do PowerPoint</vt:lpstr>
      <vt:lpstr>Desmonte</vt:lpstr>
      <vt:lpstr>Apresentação do PowerPoint</vt:lpstr>
      <vt:lpstr>10 razões para revogar o novo ensino médio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CIEPP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fazer durante um ataque à escola?</dc:title>
  <dc:creator>Jhonatan Almada</dc:creator>
  <cp:lastModifiedBy>Jhonatan Almada</cp:lastModifiedBy>
  <cp:revision>7</cp:revision>
  <dcterms:created xsi:type="dcterms:W3CDTF">2023-04-12T14:27:53Z</dcterms:created>
  <dcterms:modified xsi:type="dcterms:W3CDTF">2023-04-18T23:29:50Z</dcterms:modified>
</cp:coreProperties>
</file>